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707938" cy="21674138"/>
  <p:notesSz cx="6884988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-918" y="5226"/>
      </p:cViewPr>
      <p:guideLst>
        <p:guide orient="horz" pos="6826"/>
        <p:guide pos="40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096" y="3547136"/>
            <a:ext cx="10801747" cy="7545811"/>
          </a:xfrm>
        </p:spPr>
        <p:txBody>
          <a:bodyPr anchor="b"/>
          <a:lstStyle>
            <a:lvl1pPr algn="ctr">
              <a:defRPr sz="833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8492" y="11383941"/>
            <a:ext cx="9530954" cy="5232898"/>
          </a:xfrm>
        </p:spPr>
        <p:txBody>
          <a:bodyPr/>
          <a:lstStyle>
            <a:lvl1pPr marL="0" indent="0" algn="ctr">
              <a:buNone/>
              <a:defRPr sz="3336"/>
            </a:lvl1pPr>
            <a:lvl2pPr marL="635417" indent="0" algn="ctr">
              <a:buNone/>
              <a:defRPr sz="2780"/>
            </a:lvl2pPr>
            <a:lvl3pPr marL="1270833" indent="0" algn="ctr">
              <a:buNone/>
              <a:defRPr sz="2502"/>
            </a:lvl3pPr>
            <a:lvl4pPr marL="1906250" indent="0" algn="ctr">
              <a:buNone/>
              <a:defRPr sz="2224"/>
            </a:lvl4pPr>
            <a:lvl5pPr marL="2541666" indent="0" algn="ctr">
              <a:buNone/>
              <a:defRPr sz="2224"/>
            </a:lvl5pPr>
            <a:lvl6pPr marL="3177083" indent="0" algn="ctr">
              <a:buNone/>
              <a:defRPr sz="2224"/>
            </a:lvl6pPr>
            <a:lvl7pPr marL="3812499" indent="0" algn="ctr">
              <a:buNone/>
              <a:defRPr sz="2224"/>
            </a:lvl7pPr>
            <a:lvl8pPr marL="4447916" indent="0" algn="ctr">
              <a:buNone/>
              <a:defRPr sz="2224"/>
            </a:lvl8pPr>
            <a:lvl9pPr marL="5083332" indent="0" algn="ctr">
              <a:buNone/>
              <a:defRPr sz="2224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F47-DC2D-4755-8E27-209359EB902B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FEF0-9F18-47F9-9A0C-CABF9B6A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F47-DC2D-4755-8E27-209359EB902B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FEF0-9F18-47F9-9A0C-CABF9B6A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4120" y="1153947"/>
            <a:ext cx="2740149" cy="1836783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3672" y="1153947"/>
            <a:ext cx="8061598" cy="1836783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F47-DC2D-4755-8E27-209359EB902B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FEF0-9F18-47F9-9A0C-CABF9B6A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0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F47-DC2D-4755-8E27-209359EB902B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FEF0-9F18-47F9-9A0C-CABF9B6A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7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053" y="5403489"/>
            <a:ext cx="10960597" cy="9015838"/>
          </a:xfrm>
        </p:spPr>
        <p:txBody>
          <a:bodyPr anchor="b"/>
          <a:lstStyle>
            <a:lvl1pPr>
              <a:defRPr sz="833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053" y="14504620"/>
            <a:ext cx="10960597" cy="4741216"/>
          </a:xfrm>
        </p:spPr>
        <p:txBody>
          <a:bodyPr/>
          <a:lstStyle>
            <a:lvl1pPr marL="0" indent="0">
              <a:buNone/>
              <a:defRPr sz="3336">
                <a:solidFill>
                  <a:schemeClr val="tx1"/>
                </a:solidFill>
              </a:defRPr>
            </a:lvl1pPr>
            <a:lvl2pPr marL="635417" indent="0">
              <a:buNone/>
              <a:defRPr sz="2780">
                <a:solidFill>
                  <a:schemeClr val="tx1">
                    <a:tint val="75000"/>
                  </a:schemeClr>
                </a:solidFill>
              </a:defRPr>
            </a:lvl2pPr>
            <a:lvl3pPr marL="1270833" indent="0">
              <a:buNone/>
              <a:defRPr sz="2502">
                <a:solidFill>
                  <a:schemeClr val="tx1">
                    <a:tint val="75000"/>
                  </a:schemeClr>
                </a:solidFill>
              </a:defRPr>
            </a:lvl3pPr>
            <a:lvl4pPr marL="1906250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4pPr>
            <a:lvl5pPr marL="254166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5pPr>
            <a:lvl6pPr marL="3177083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6pPr>
            <a:lvl7pPr marL="3812499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7pPr>
            <a:lvl8pPr marL="444791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8pPr>
            <a:lvl9pPr marL="5083332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F47-DC2D-4755-8E27-209359EB902B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FEF0-9F18-47F9-9A0C-CABF9B6A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3671" y="5769738"/>
            <a:ext cx="5400874" cy="1375204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3393" y="5769738"/>
            <a:ext cx="5400874" cy="1375204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F47-DC2D-4755-8E27-209359EB902B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FEF0-9F18-47F9-9A0C-CABF9B6A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7" y="1153954"/>
            <a:ext cx="10960597" cy="4189331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328" y="5313178"/>
            <a:ext cx="5376053" cy="2603905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5328" y="7917081"/>
            <a:ext cx="5376053" cy="1164483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3395" y="5313178"/>
            <a:ext cx="5402529" cy="2603905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3395" y="7917081"/>
            <a:ext cx="5402529" cy="1164483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F47-DC2D-4755-8E27-209359EB902B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FEF0-9F18-47F9-9A0C-CABF9B6A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7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F47-DC2D-4755-8E27-209359EB902B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FEF0-9F18-47F9-9A0C-CABF9B6A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3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F47-DC2D-4755-8E27-209359EB902B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FEF0-9F18-47F9-9A0C-CABF9B6A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1444943"/>
            <a:ext cx="4098641" cy="5057299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2529" y="3120679"/>
            <a:ext cx="6433394" cy="15402686"/>
          </a:xfrm>
        </p:spPr>
        <p:txBody>
          <a:bodyPr/>
          <a:lstStyle>
            <a:lvl1pPr>
              <a:defRPr sz="4447"/>
            </a:lvl1pPr>
            <a:lvl2pPr>
              <a:defRPr sz="3891"/>
            </a:lvl2pPr>
            <a:lvl3pPr>
              <a:defRPr sz="3336"/>
            </a:lvl3pPr>
            <a:lvl4pPr>
              <a:defRPr sz="2780"/>
            </a:lvl4pPr>
            <a:lvl5pPr>
              <a:defRPr sz="2780"/>
            </a:lvl5pPr>
            <a:lvl6pPr>
              <a:defRPr sz="2780"/>
            </a:lvl6pPr>
            <a:lvl7pPr>
              <a:defRPr sz="2780"/>
            </a:lvl7pPr>
            <a:lvl8pPr>
              <a:defRPr sz="2780"/>
            </a:lvl8pPr>
            <a:lvl9pPr>
              <a:defRPr sz="278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6502243"/>
            <a:ext cx="4098641" cy="12046207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F47-DC2D-4755-8E27-209359EB902B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FEF0-9F18-47F9-9A0C-CABF9B6A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1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1444943"/>
            <a:ext cx="4098641" cy="5057299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02529" y="3120679"/>
            <a:ext cx="6433394" cy="15402686"/>
          </a:xfrm>
        </p:spPr>
        <p:txBody>
          <a:bodyPr anchor="t"/>
          <a:lstStyle>
            <a:lvl1pPr marL="0" indent="0">
              <a:buNone/>
              <a:defRPr sz="4447"/>
            </a:lvl1pPr>
            <a:lvl2pPr marL="635417" indent="0">
              <a:buNone/>
              <a:defRPr sz="3891"/>
            </a:lvl2pPr>
            <a:lvl3pPr marL="1270833" indent="0">
              <a:buNone/>
              <a:defRPr sz="3336"/>
            </a:lvl3pPr>
            <a:lvl4pPr marL="1906250" indent="0">
              <a:buNone/>
              <a:defRPr sz="2780"/>
            </a:lvl4pPr>
            <a:lvl5pPr marL="2541666" indent="0">
              <a:buNone/>
              <a:defRPr sz="2780"/>
            </a:lvl5pPr>
            <a:lvl6pPr marL="3177083" indent="0">
              <a:buNone/>
              <a:defRPr sz="2780"/>
            </a:lvl6pPr>
            <a:lvl7pPr marL="3812499" indent="0">
              <a:buNone/>
              <a:defRPr sz="2780"/>
            </a:lvl7pPr>
            <a:lvl8pPr marL="4447916" indent="0">
              <a:buNone/>
              <a:defRPr sz="2780"/>
            </a:lvl8pPr>
            <a:lvl9pPr marL="5083332" indent="0">
              <a:buNone/>
              <a:defRPr sz="278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6502243"/>
            <a:ext cx="4098641" cy="12046207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F47-DC2D-4755-8E27-209359EB902B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FEF0-9F18-47F9-9A0C-CABF9B6A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2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3672" y="1153954"/>
            <a:ext cx="10960597" cy="4189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672" y="5769738"/>
            <a:ext cx="10960597" cy="1375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671" y="20088722"/>
            <a:ext cx="2859286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CF47-DC2D-4755-8E27-209359EB902B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9505" y="20088722"/>
            <a:ext cx="4288929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74981" y="20088722"/>
            <a:ext cx="2859286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FEF0-9F18-47F9-9A0C-CABF9B6A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70833" rtl="0" eaLnBrk="1" latinLnBrk="0" hangingPunct="1">
        <a:lnSpc>
          <a:spcPct val="90000"/>
        </a:lnSpc>
        <a:spcBef>
          <a:spcPct val="0"/>
        </a:spcBef>
        <a:buNone/>
        <a:defRPr sz="61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708" indent="-317708" algn="l" defTabSz="1270833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3891" kern="1200">
          <a:solidFill>
            <a:schemeClr val="tx1"/>
          </a:solidFill>
          <a:latin typeface="+mn-lt"/>
          <a:ea typeface="+mn-ea"/>
          <a:cs typeface="+mn-cs"/>
        </a:defRPr>
      </a:lvl1pPr>
      <a:lvl2pPr marL="95312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3336" kern="1200">
          <a:solidFill>
            <a:schemeClr val="tx1"/>
          </a:solidFill>
          <a:latin typeface="+mn-lt"/>
          <a:ea typeface="+mn-ea"/>
          <a:cs typeface="+mn-cs"/>
        </a:defRPr>
      </a:lvl2pPr>
      <a:lvl3pPr marL="15885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780" kern="1200">
          <a:solidFill>
            <a:schemeClr val="tx1"/>
          </a:solidFill>
          <a:latin typeface="+mn-lt"/>
          <a:ea typeface="+mn-ea"/>
          <a:cs typeface="+mn-cs"/>
        </a:defRPr>
      </a:lvl3pPr>
      <a:lvl4pPr marL="222395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85937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49479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413020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765624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4010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1pPr>
      <a:lvl2pPr marL="635417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2pPr>
      <a:lvl3pPr marL="127083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3pPr>
      <a:lvl4pPr marL="190625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54166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17708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3812499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44791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083332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="" xmlns:a16="http://schemas.microsoft.com/office/drawing/2014/main" id="{D8CDD9E6-B7E4-4773-9327-25BDE4DB3A78}"/>
              </a:ext>
            </a:extLst>
          </p:cNvPr>
          <p:cNvSpPr txBox="1"/>
          <p:nvPr/>
        </p:nvSpPr>
        <p:spPr>
          <a:xfrm>
            <a:off x="341376" y="4082152"/>
            <a:ext cx="11768868" cy="12285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1000"/>
              </a:spcAft>
              <a:tabLst>
                <a:tab pos="900430" algn="l"/>
              </a:tabLst>
            </a:pP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องค์การบริหารส่วนตำบลห้วยม่วง ขอเชิญให้ผู้สูงอายุที่มีอายุครบ </a:t>
            </a:r>
            <a:r>
              <a:rPr lang="en-US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60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ปีบริบูรณ์ ที่ยังไม่เคยลงทะเบียนขอรับเบี้ยยังชีพผู้สูงอายุ และผู้สูงอายุครบ </a:t>
            </a:r>
            <a:r>
              <a:rPr lang="en-US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60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ปีบริบูรณ์ ในปีงบประมาณ </a:t>
            </a:r>
            <a:r>
              <a:rPr lang="en-US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2565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นับจนถึงวันที่ </a:t>
            </a:r>
            <a:r>
              <a:rPr lang="en-US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กันยายน </a:t>
            </a:r>
            <a:r>
              <a:rPr lang="en-US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2565 (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เกิดก่อนวันที่ </a:t>
            </a:r>
            <a:r>
              <a:rPr lang="en-US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กันยายน </a:t>
            </a:r>
            <a:r>
              <a:rPr lang="en-US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2505)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ที่มีคุณสมบัติดังนี้</a:t>
            </a:r>
            <a:endParaRPr lang="en-US" sz="2800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มีภูมิลำเนาในเขตพื้นที่ตำบล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ห้วยม่วง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แต่ยังไม่ได้ไปลงทะเบียนเพื่อขอรับเงินเบี้ยยังชีพ</a:t>
            </a:r>
            <a:r>
              <a:rPr lang="en-US" sz="32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ผู้สูงอายุ หรือผู้ที่ได้ย้ายทะเบียนบ้านมาใหม่ก่อนสิ้นเดือนพฤศจิกายนของทุกปี</a:t>
            </a:r>
            <a:endParaRPr lang="en-US" sz="32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ไม่เป็นผู้ได้รับสวัสดิการหรือสิทธิประโยชน์อื่นใดจากหน่วยงานของรัฐ รัฐวิสาหกิจ หรือ</a:t>
            </a:r>
            <a:r>
              <a:rPr lang="en-US" sz="32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องค์กรปกครองส่วนท้องถิ่น</a:t>
            </a:r>
            <a:endParaRPr lang="th-TH" sz="32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342900" indent="-342900">
              <a:buFont typeface="+mj-lt"/>
              <a:buAutoNum type="arabicPeriod"/>
            </a:pP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.สำหรับท่านที่ประสงค์จะรับเงินเบี้ยยังชีพผู้สูงอายุ สามารถลงทะเบียนเพื่อแสดงความจำนงขอรับเงินเบี้ยยังชีพผู้สูงอายุได้ตั้งแต่บัดนี้จนถึง </a:t>
            </a:r>
            <a:r>
              <a:rPr lang="en-US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30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พฤศจิกายน </a:t>
            </a:r>
            <a:r>
              <a:rPr lang="en-US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2563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ด้วยตนเอง หรือมอบหมายให้ผู้อื่นเป็นผู้ยื่นคำขอรับเบี้ยยังชีพผู้สูงอายุแทน โดยมีหลักฐานตามที่ราชการกำหนด </a:t>
            </a:r>
            <a:r>
              <a:rPr lang="th-TH" sz="400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ณ </a:t>
            </a:r>
            <a:r>
              <a:rPr lang="th-TH" sz="4000" smtClean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ห้องสวัสดิ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การสังคม องค์การบริหารส่วน</a:t>
            </a:r>
            <a:r>
              <a:rPr lang="th-TH" sz="4000" dirty="0" smtClean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ตำบลห้วยม่วง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ระหว่างเวลา </a:t>
            </a:r>
            <a:r>
              <a:rPr lang="en-US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08.30 -16.30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น. (ในวันและเวลาราชการ) เพื่อจะได้มีสิทธิรับเงินเบี้ยยังชีพ โดยเตรียมเอกสารหลักฐาน ดังนี้</a:t>
            </a:r>
            <a:endParaRPr lang="en-US" sz="32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457200"/>
            <a:r>
              <a:rPr lang="en-US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1.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สำเนาบัตรประจำตัวประชาชน หรือบัตรอื่นที่ออกโดยหน่วยงานของรัฐที่มีรูปถ่าย</a:t>
            </a:r>
            <a:endParaRPr lang="en-US" sz="32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457200"/>
            <a:r>
              <a:rPr lang="en-US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2.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สำเนาทะเบียนบ้าน (ที่เป็นปัจจุบัน)</a:t>
            </a:r>
            <a:endParaRPr lang="en-US" sz="32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457200"/>
            <a:r>
              <a:rPr lang="en-US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3.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สำเนาสมุดบัญชีธนาคาร ในนามผู้มีสิทธิ/ผู้ได้รับมอบอำนาจจากผู้มีสิทธิ (สำหรับ</a:t>
            </a:r>
            <a:r>
              <a:rPr lang="en-US" sz="32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เตรียมการรองรับการจ่ายเงินเบี้ยยังชีพ)</a:t>
            </a:r>
            <a:endParaRPr lang="en-US" sz="32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r>
              <a:rPr lang="th-TH" sz="4000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องค์การ​บริหาร​ส่วน​ตำบลห้วยม่วง</a:t>
            </a:r>
            <a:r>
              <a:rPr lang="en-US" sz="32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endParaRPr lang="en-US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="" xmlns:a16="http://schemas.microsoft.com/office/drawing/2014/main" id="{704A5DDA-7118-4B14-BD0F-FE8ACC0F8BED}"/>
              </a:ext>
            </a:extLst>
          </p:cNvPr>
          <p:cNvSpPr/>
          <p:nvPr/>
        </p:nvSpPr>
        <p:spPr>
          <a:xfrm>
            <a:off x="800893" y="676091"/>
            <a:ext cx="11106150" cy="35343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6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ประชาสัมพันธ์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6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การขึ้นทะเบียนขอรับเบี้ยยังชีพผู้สูงอายุ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6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ประจำปีงบประมาณ  พ.ศ.</a:t>
            </a:r>
            <a:r>
              <a:rPr lang="en-US" sz="6000" b="1" dirty="0">
                <a:solidFill>
                  <a:srgbClr val="000000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2565</a:t>
            </a:r>
            <a:r>
              <a:rPr lang="th-TH" sz="6000" b="1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endParaRPr lang="th-TH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="" xmlns:a16="http://schemas.microsoft.com/office/drawing/2014/main" id="{EA1AEE13-AE17-44EB-8D5D-3717D451F5B1}"/>
              </a:ext>
            </a:extLst>
          </p:cNvPr>
          <p:cNvSpPr/>
          <p:nvPr/>
        </p:nvSpPr>
        <p:spPr>
          <a:xfrm>
            <a:off x="597693" y="17591986"/>
            <a:ext cx="11512550" cy="941796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ตั้งแต่บัดนี้ ถึง </a:t>
            </a:r>
            <a:r>
              <a:rPr lang="th-TH" sz="4800" b="1" dirty="0">
                <a:solidFill>
                  <a:schemeClr val="bg1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30</a:t>
            </a:r>
            <a:r>
              <a:rPr lang="th-TH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 พฤศจิกายน </a:t>
            </a:r>
            <a:r>
              <a:rPr lang="th-TH" sz="4800" b="1" dirty="0">
                <a:solidFill>
                  <a:schemeClr val="bg1"/>
                </a:solidFill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2563</a:t>
            </a:r>
            <a:r>
              <a:rPr lang="th-TH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 ใน วัน เวลา ราชการ</a:t>
            </a:r>
            <a:endParaRPr lang="th-TH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="" xmlns:a16="http://schemas.microsoft.com/office/drawing/2014/main" id="{C66A8549-D30E-4815-A57B-86C097111E72}"/>
              </a:ext>
            </a:extLst>
          </p:cNvPr>
          <p:cNvSpPr/>
          <p:nvPr/>
        </p:nvSpPr>
        <p:spPr>
          <a:xfrm>
            <a:off x="508285" y="18874389"/>
            <a:ext cx="1151255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600" b="1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งานสวัสดิการสังคมและพัฒนาชุมชน สนง.ปลัด</a:t>
            </a:r>
            <a:endParaRPr lang="en-US" sz="6600" b="1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algn="ctr"/>
            <a:r>
              <a:rPr lang="th-TH" sz="6600" b="1" dirty="0">
                <a:solidFill>
                  <a:srgbClr val="000000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องค์การบริหารส่วนตำบลห้วยม่วง</a:t>
            </a:r>
          </a:p>
        </p:txBody>
      </p:sp>
    </p:spTree>
    <p:extLst>
      <p:ext uri="{BB962C8B-B14F-4D97-AF65-F5344CB8AC3E}">
        <p14:creationId xmlns:p14="http://schemas.microsoft.com/office/powerpoint/2010/main" val="118245611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306</Words>
  <Application>Microsoft Office PowerPoint</Application>
  <PresentationFormat>กำหนดเอง</PresentationFormat>
  <Paragraphs>14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Aud's-Computer</cp:lastModifiedBy>
  <cp:revision>12</cp:revision>
  <cp:lastPrinted>2020-10-01T08:55:54Z</cp:lastPrinted>
  <dcterms:created xsi:type="dcterms:W3CDTF">2020-10-01T08:39:25Z</dcterms:created>
  <dcterms:modified xsi:type="dcterms:W3CDTF">2020-10-03T05:43:36Z</dcterms:modified>
</cp:coreProperties>
</file>